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8" r:id="rId2"/>
    <p:sldId id="271" r:id="rId3"/>
    <p:sldId id="284" r:id="rId4"/>
    <p:sldId id="286" r:id="rId5"/>
    <p:sldId id="287" r:id="rId6"/>
    <p:sldId id="288" r:id="rId7"/>
    <p:sldId id="264" r:id="rId8"/>
    <p:sldId id="273" r:id="rId9"/>
    <p:sldId id="265" r:id="rId10"/>
    <p:sldId id="274" r:id="rId11"/>
    <p:sldId id="266" r:id="rId12"/>
    <p:sldId id="275" r:id="rId13"/>
    <p:sldId id="267" r:id="rId14"/>
    <p:sldId id="276" r:id="rId15"/>
    <p:sldId id="281" r:id="rId16"/>
    <p:sldId id="268" r:id="rId17"/>
    <p:sldId id="277" r:id="rId18"/>
    <p:sldId id="278" r:id="rId19"/>
    <p:sldId id="279" r:id="rId20"/>
    <p:sldId id="282" r:id="rId21"/>
    <p:sldId id="283" r:id="rId22"/>
    <p:sldId id="269" r:id="rId23"/>
    <p:sldId id="280" r:id="rId24"/>
  </p:sldIdLst>
  <p:sldSz cx="9601200" cy="12801600" type="A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5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A6F"/>
    <a:srgbClr val="343552"/>
    <a:srgbClr val="3C417C"/>
    <a:srgbClr val="9B9581"/>
    <a:srgbClr val="C4B89E"/>
    <a:srgbClr val="9C9482"/>
    <a:srgbClr val="5D5D5D"/>
    <a:srgbClr val="C0B59C"/>
    <a:srgbClr val="FFFF00"/>
    <a:srgbClr val="FFF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38" d="100"/>
          <a:sy n="38" d="100"/>
        </p:scale>
        <p:origin x="2202" y="78"/>
      </p:cViewPr>
      <p:guideLst>
        <p:guide orient="horz" pos="405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29FA5-6237-4175-9A26-4922575E7374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7FA2E-BD70-4F52-A317-5AEB2BE6AE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05556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8489B-74A6-4D15-80E5-D7E1FAD33A73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289AE-A8DD-439A-8C79-DCCF778276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08711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24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97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884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823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182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50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453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60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CAB0-9835-498D-90ED-FB32ACECCB66}" type="datetime1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82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83402-4F61-4D63-BC8A-B2B44F3CE65E}" type="datetime1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60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7ECF-D6F3-431D-A5AF-F66D3E682E3B}" type="datetime1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06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61509-7F9C-404C-8011-01BDCD5D9339}" type="datetime1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57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0A328-05BE-4142-A3A1-DF926186B2A9}" type="datetime1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884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45B9-5774-4C9F-A472-3B6EB7F4981F}" type="datetime1">
              <a:rPr lang="pt-BR" smtClean="0"/>
              <a:t>05/06/2024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06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5978-77B8-4B25-828A-46DAB6B386C3}" type="datetime1">
              <a:rPr lang="pt-BR" smtClean="0"/>
              <a:t>05/06/2024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37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D4F63-FDB4-446F-855B-89E57CF87029}" type="datetime1">
              <a:rPr lang="pt-BR" smtClean="0"/>
              <a:t>05/06/2024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930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2F27-91CD-45E7-BAA8-0FF68C146C62}" type="datetime1">
              <a:rPr lang="pt-BR" smtClean="0"/>
              <a:t>05/06/2024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272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78A7-1860-4B0C-B2CF-C41AFFA83F10}" type="datetime1">
              <a:rPr lang="pt-BR" smtClean="0"/>
              <a:t>05/06/2024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04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9E20-7A6B-434F-B922-8775729475D3}" type="datetime1">
              <a:rPr lang="pt-BR" smtClean="0"/>
              <a:t>05/06/2024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81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52B82-1187-47DA-A55B-EDF6E069D101}" type="datetime1">
              <a:rPr lang="pt-BR" smtClean="0"/>
              <a:t>05/06/2024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4E20-C28E-4519-AD1C-0EEC4FCE2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17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kassia.amour/" TargetMode="External"/><Relationship Id="rId3" Type="http://schemas.openxmlformats.org/officeDocument/2006/relationships/hyperlink" Target="https://github.com/Kassia08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linkedin.com/in/kassia-moura-10775aa8" TargetMode="External"/><Relationship Id="rId5" Type="http://schemas.microsoft.com/office/2007/relationships/hdphoto" Target="../media/hdphoto1.wdp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gradFill flip="none" rotWithShape="1">
            <a:gsLst>
              <a:gs pos="0">
                <a:srgbClr val="D9AE78"/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955A46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0" y="10963593"/>
            <a:ext cx="9601200" cy="924934"/>
          </a:xfrm>
          <a:prstGeom prst="rect">
            <a:avLst/>
          </a:prstGeom>
          <a:solidFill>
            <a:srgbClr val="FFF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654"/>
            <a:ext cx="9601199" cy="1004687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" y="115980"/>
            <a:ext cx="9601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Showcard Gothic" panose="04020904020102020604" pitchFamily="82" charset="0"/>
                <a:cs typeface="Mongolian Baiti" panose="03000500000000000000" pitchFamily="66" charset="0"/>
              </a:rPr>
              <a:t>Wall-E na Terra dos Bugs</a:t>
            </a:r>
            <a:endParaRPr lang="pt-BR" sz="5400" dirty="0"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Showcard Gothic" panose="04020904020102020604" pitchFamily="82" charset="0"/>
              <a:cs typeface="Mongolian Baiti" panose="03000500000000000000" pitchFamily="66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1010653"/>
            <a:ext cx="9601200" cy="969317"/>
          </a:xfrm>
          <a:prstGeom prst="rect">
            <a:avLst/>
          </a:prstGeom>
          <a:solidFill>
            <a:srgbClr val="FFF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0" y="1132025"/>
            <a:ext cx="960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/>
                </a:solidFill>
                <a:latin typeface="Impact" panose="020B0806030902050204" pitchFamily="34" charset="0"/>
              </a:rPr>
              <a:t>COMO OS TESTES DE SOFTWARE PODEM SALVAR O DIA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71449" y="11057530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+mj-lt"/>
              </a:rPr>
              <a:t>Aprenda o que são Testes de Software e como eles podem te ajudar no seu dia-a-dia como programador</a:t>
            </a:r>
            <a:endParaRPr lang="pt-BR" sz="2400" b="1" dirty="0">
              <a:latin typeface="+mj-lt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543175" y="12021898"/>
            <a:ext cx="451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FFF521"/>
                </a:solidFill>
                <a:latin typeface="Impact" panose="020B0806030902050204" pitchFamily="34" charset="0"/>
              </a:rPr>
              <a:t>Kássia Almeida Moura</a:t>
            </a:r>
            <a:endParaRPr lang="pt-BR" sz="3600" dirty="0">
              <a:solidFill>
                <a:srgbClr val="FFF52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/>
          <p:cNvSpPr txBox="1"/>
          <p:nvPr/>
        </p:nvSpPr>
        <p:spPr>
          <a:xfrm>
            <a:off x="539092" y="2972959"/>
            <a:ext cx="860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Exemplo de Teste de </a:t>
            </a:r>
            <a:r>
              <a:rPr lang="pt-BR" sz="2400" i="1" dirty="0" smtClean="0"/>
              <a:t>Integração</a:t>
            </a:r>
          </a:p>
          <a:p>
            <a:endParaRPr lang="pt-BR" sz="2400" dirty="0" smtClean="0"/>
          </a:p>
          <a:p>
            <a:r>
              <a:rPr lang="pt-BR" sz="2400" dirty="0" smtClean="0"/>
              <a:t>Considere </a:t>
            </a:r>
            <a:r>
              <a:rPr lang="pt-BR" sz="2400" dirty="0"/>
              <a:t>um sistema simples com duas funções: uma que soma e outra que subtrai números.</a:t>
            </a:r>
            <a:endParaRPr lang="pt-BR" sz="2400" dirty="0" smtClean="0"/>
          </a:p>
        </p:txBody>
      </p:sp>
      <p:sp>
        <p:nvSpPr>
          <p:cNvPr id="4" name="subtítulo_componente"/>
          <p:cNvSpPr txBox="1"/>
          <p:nvPr/>
        </p:nvSpPr>
        <p:spPr>
          <a:xfrm>
            <a:off x="539092" y="539281"/>
            <a:ext cx="8604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3200" dirty="0"/>
              <a:t>Os testes de integração verificam a interação entre diferentes unidades ou módulos do software, assegurando que eles funcionem corretamente quando combinados.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270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o_componente"/>
          <p:cNvSpPr txBox="1"/>
          <p:nvPr/>
        </p:nvSpPr>
        <p:spPr>
          <a:xfrm>
            <a:off x="539092" y="7510961"/>
            <a:ext cx="860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 teste de integração pode verificar se essas funções funcionam corretamente juntas:</a:t>
            </a:r>
            <a:endParaRPr lang="pt-BR" sz="240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38" y="4914194"/>
            <a:ext cx="4054416" cy="227616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73" y="8097630"/>
            <a:ext cx="7325054" cy="412213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59" y="11816743"/>
            <a:ext cx="1159082" cy="914401"/>
          </a:xfrm>
          <a:prstGeom prst="rect">
            <a:avLst/>
          </a:prstGeom>
        </p:spPr>
      </p:pic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53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5E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8" name="titulo_componente">
            <a:extLst>
              <a:ext uri="{FF2B5EF4-FFF2-40B4-BE49-F238E27FC236}">
                <a16:creationId xmlns=""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-379362" y="336203"/>
            <a:ext cx="3705123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9900" b="1" dirty="0" smtClean="0">
                <a:ln/>
                <a:solidFill>
                  <a:schemeClr val="accent4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03</a:t>
            </a:r>
            <a:endParaRPr lang="pt-BR" sz="19900" b="1" dirty="0">
              <a:ln/>
              <a:solidFill>
                <a:schemeClr val="accent4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0" y="3200400"/>
            <a:ext cx="9601200" cy="82203"/>
          </a:xfrm>
          <a:prstGeom prst="rect">
            <a:avLst/>
          </a:prstGeom>
          <a:solidFill>
            <a:srgbClr val="FFF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971800" y="1359560"/>
            <a:ext cx="6629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FFFF00"/>
                </a:solidFill>
                <a:latin typeface="Impact" panose="020B0806030902050204" pitchFamily="34" charset="0"/>
              </a:rPr>
              <a:t>Testes Funcionais</a:t>
            </a:r>
          </a:p>
        </p:txBody>
      </p:sp>
    </p:spTree>
    <p:extLst>
      <p:ext uri="{BB962C8B-B14F-4D97-AF65-F5344CB8AC3E}">
        <p14:creationId xmlns:p14="http://schemas.microsoft.com/office/powerpoint/2010/main" val="21779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/>
          <p:cNvSpPr txBox="1"/>
          <p:nvPr/>
        </p:nvSpPr>
        <p:spPr>
          <a:xfrm>
            <a:off x="498146" y="2399049"/>
            <a:ext cx="860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Exemplo de Teste </a:t>
            </a:r>
            <a:r>
              <a:rPr lang="pt-BR" sz="2400" i="1" dirty="0" smtClean="0"/>
              <a:t>Funcional</a:t>
            </a:r>
          </a:p>
          <a:p>
            <a:endParaRPr lang="pt-BR" sz="2400" dirty="0" smtClean="0"/>
          </a:p>
          <a:p>
            <a:r>
              <a:rPr lang="pt-BR" sz="2400" dirty="0" smtClean="0"/>
              <a:t>Imagine </a:t>
            </a:r>
            <a:r>
              <a:rPr lang="pt-BR" sz="2400" dirty="0"/>
              <a:t>uma função que valida se um número é par ou ímpar:</a:t>
            </a:r>
            <a:endParaRPr lang="pt-BR" sz="2400" dirty="0" smtClean="0"/>
          </a:p>
        </p:txBody>
      </p:sp>
      <p:sp>
        <p:nvSpPr>
          <p:cNvPr id="4" name="subtítulo_componente"/>
          <p:cNvSpPr txBox="1"/>
          <p:nvPr/>
        </p:nvSpPr>
        <p:spPr>
          <a:xfrm>
            <a:off x="539092" y="508698"/>
            <a:ext cx="860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3200" dirty="0"/>
              <a:t>Os testes funcionais verificam se o software cumpre seus requisitos funcionais, focando no resultado final da aplicação.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270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o_componente"/>
          <p:cNvSpPr txBox="1"/>
          <p:nvPr/>
        </p:nvSpPr>
        <p:spPr>
          <a:xfrm>
            <a:off x="414281" y="6113482"/>
            <a:ext cx="860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 teste funcional pode ser escrito para garantir que a função está cumprindo seu propósito:</a:t>
            </a:r>
            <a:endParaRPr lang="pt-BR" sz="240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246" y="3412069"/>
            <a:ext cx="4800600" cy="270141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60" y="7252473"/>
            <a:ext cx="7839480" cy="441222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59" y="11816743"/>
            <a:ext cx="1159082" cy="914401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39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799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" y="3200401"/>
            <a:ext cx="9601200" cy="9601200"/>
          </a:xfrm>
          <a:prstGeom prst="rect">
            <a:avLst/>
          </a:prstGeom>
        </p:spPr>
      </p:pic>
      <p:sp>
        <p:nvSpPr>
          <p:cNvPr id="8" name="titulo_componente">
            <a:extLst>
              <a:ext uri="{FF2B5EF4-FFF2-40B4-BE49-F238E27FC236}">
                <a16:creationId xmlns=""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-379362" y="336203"/>
            <a:ext cx="3705123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9900" b="1" dirty="0" smtClean="0">
                <a:ln/>
                <a:solidFill>
                  <a:schemeClr val="accent4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04</a:t>
            </a:r>
            <a:endParaRPr lang="pt-BR" sz="19900" b="1" dirty="0">
              <a:ln/>
              <a:solidFill>
                <a:schemeClr val="accent4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971800" y="1359560"/>
            <a:ext cx="6629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FFFF00"/>
                </a:solidFill>
                <a:latin typeface="Impact" panose="020B0806030902050204" pitchFamily="34" charset="0"/>
              </a:rPr>
              <a:t>Testes de Sistema</a:t>
            </a:r>
          </a:p>
        </p:txBody>
      </p:sp>
      <p:sp>
        <p:nvSpPr>
          <p:cNvPr id="10" name="Retângulo 9"/>
          <p:cNvSpPr/>
          <p:nvPr/>
        </p:nvSpPr>
        <p:spPr>
          <a:xfrm>
            <a:off x="0" y="3200400"/>
            <a:ext cx="9601200" cy="82203"/>
          </a:xfrm>
          <a:prstGeom prst="rect">
            <a:avLst/>
          </a:prstGeom>
          <a:solidFill>
            <a:srgbClr val="FFF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76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/>
          <p:cNvSpPr txBox="1"/>
          <p:nvPr/>
        </p:nvSpPr>
        <p:spPr>
          <a:xfrm>
            <a:off x="414281" y="3665367"/>
            <a:ext cx="860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Exemplo de Teste de </a:t>
            </a:r>
            <a:r>
              <a:rPr lang="pt-BR" sz="2400" i="1" dirty="0" smtClean="0"/>
              <a:t>Sistema</a:t>
            </a:r>
          </a:p>
          <a:p>
            <a:endParaRPr lang="pt-BR" sz="2400" dirty="0"/>
          </a:p>
          <a:p>
            <a:r>
              <a:rPr lang="pt-BR" sz="2400" dirty="0" smtClean="0"/>
              <a:t>Considere </a:t>
            </a:r>
            <a:r>
              <a:rPr lang="pt-BR" sz="2400" dirty="0"/>
              <a:t>um sistema de </a:t>
            </a:r>
            <a:r>
              <a:rPr lang="pt-BR" sz="2400" dirty="0" err="1"/>
              <a:t>login</a:t>
            </a:r>
            <a:r>
              <a:rPr lang="pt-BR" sz="2400" dirty="0"/>
              <a:t> simples:</a:t>
            </a:r>
            <a:endParaRPr lang="pt-BR" sz="2400" dirty="0" smtClean="0"/>
          </a:p>
        </p:txBody>
      </p:sp>
      <p:sp>
        <p:nvSpPr>
          <p:cNvPr id="4" name="subtítulo_componente"/>
          <p:cNvSpPr txBox="1"/>
          <p:nvPr/>
        </p:nvSpPr>
        <p:spPr>
          <a:xfrm>
            <a:off x="539092" y="722868"/>
            <a:ext cx="8604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3200" dirty="0"/>
              <a:t>Os testes de sistema verificam o sistema como um todo, avaliando se o software atende aos requisitos especificados e se comporta corretamente em seu ambiente real.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270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1" y="5322896"/>
            <a:ext cx="9588230" cy="539590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70" y="10798389"/>
            <a:ext cx="1808459" cy="1426695"/>
          </a:xfrm>
          <a:prstGeom prst="rect">
            <a:avLst/>
          </a:prstGeom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26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270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o_componente"/>
          <p:cNvSpPr txBox="1"/>
          <p:nvPr/>
        </p:nvSpPr>
        <p:spPr>
          <a:xfrm>
            <a:off x="498146" y="1807520"/>
            <a:ext cx="860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 teste de sistema pode verificar todo o processo de </a:t>
            </a:r>
            <a:r>
              <a:rPr lang="pt-BR" sz="2400" dirty="0" err="1"/>
              <a:t>login</a:t>
            </a:r>
            <a:r>
              <a:rPr lang="pt-BR" sz="2400" dirty="0"/>
              <a:t>:</a:t>
            </a:r>
            <a:endParaRPr lang="pt-BR" sz="2400" dirty="0" smtClean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5190" y="3551560"/>
            <a:ext cx="10931579" cy="6151239"/>
          </a:xfrm>
          <a:prstGeom prst="rect">
            <a:avLst/>
          </a:prstGeom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15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70" y="10798389"/>
            <a:ext cx="1808459" cy="14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53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1"/>
            <a:ext cx="9601200" cy="9601200"/>
          </a:xfrm>
          <a:prstGeom prst="rect">
            <a:avLst/>
          </a:prstGeom>
        </p:spPr>
      </p:pic>
      <p:sp>
        <p:nvSpPr>
          <p:cNvPr id="8" name="titulo_componente">
            <a:extLst>
              <a:ext uri="{FF2B5EF4-FFF2-40B4-BE49-F238E27FC236}">
                <a16:creationId xmlns=""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-379362" y="336203"/>
            <a:ext cx="3705123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9900" b="1" dirty="0" smtClean="0">
                <a:ln/>
                <a:solidFill>
                  <a:schemeClr val="accent4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05</a:t>
            </a:r>
            <a:endParaRPr lang="pt-BR" sz="19900" b="1" dirty="0">
              <a:ln/>
              <a:solidFill>
                <a:schemeClr val="accent4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0" y="3200400"/>
            <a:ext cx="9601200" cy="82203"/>
          </a:xfrm>
          <a:prstGeom prst="rect">
            <a:avLst/>
          </a:prstGeom>
          <a:solidFill>
            <a:srgbClr val="FFF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971800" y="908642"/>
            <a:ext cx="6629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FFFF00"/>
                </a:solidFill>
                <a:latin typeface="Impact" panose="020B0806030902050204" pitchFamily="34" charset="0"/>
              </a:rPr>
              <a:t>Testes de Aceitação</a:t>
            </a:r>
          </a:p>
        </p:txBody>
      </p:sp>
    </p:spTree>
    <p:extLst>
      <p:ext uri="{BB962C8B-B14F-4D97-AF65-F5344CB8AC3E}">
        <p14:creationId xmlns:p14="http://schemas.microsoft.com/office/powerpoint/2010/main" val="29004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/>
          <p:cNvSpPr txBox="1"/>
          <p:nvPr/>
        </p:nvSpPr>
        <p:spPr>
          <a:xfrm>
            <a:off x="539092" y="2389305"/>
            <a:ext cx="860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Exemplo de Teste de </a:t>
            </a:r>
            <a:r>
              <a:rPr lang="pt-BR" sz="2400" i="1" dirty="0" smtClean="0"/>
              <a:t>Aceitação</a:t>
            </a:r>
          </a:p>
          <a:p>
            <a:endParaRPr lang="pt-BR" sz="2400" dirty="0"/>
          </a:p>
          <a:p>
            <a:r>
              <a:rPr lang="pt-BR" sz="2400" dirty="0" smtClean="0"/>
              <a:t>Vamos </a:t>
            </a:r>
            <a:r>
              <a:rPr lang="pt-BR" sz="2400" dirty="0"/>
              <a:t>considerar um aplicativo que calcula o IMC (Índice de Massa Corporal):</a:t>
            </a:r>
            <a:endParaRPr lang="pt-BR" sz="2400" dirty="0" smtClean="0"/>
          </a:p>
        </p:txBody>
      </p:sp>
      <p:sp>
        <p:nvSpPr>
          <p:cNvPr id="4" name="subtítulo_componente"/>
          <p:cNvSpPr txBox="1"/>
          <p:nvPr/>
        </p:nvSpPr>
        <p:spPr>
          <a:xfrm>
            <a:off x="539092" y="590284"/>
            <a:ext cx="860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3200" dirty="0"/>
              <a:t>Os testes de aceitação são realizados para garantir que o software atenda aos critérios de aceitação e aos requisitos do cliente ou usuário final.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270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o_componente"/>
          <p:cNvSpPr txBox="1"/>
          <p:nvPr/>
        </p:nvSpPr>
        <p:spPr>
          <a:xfrm>
            <a:off x="539092" y="6558110"/>
            <a:ext cx="860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 teste de aceitação pode ser:</a:t>
            </a:r>
            <a:endParaRPr lang="pt-BR" sz="240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46" y="3310809"/>
            <a:ext cx="6248400" cy="351130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77" y="7320732"/>
            <a:ext cx="7465138" cy="419505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59" y="11816743"/>
            <a:ext cx="1159082" cy="914401"/>
          </a:xfrm>
          <a:prstGeom prst="rect">
            <a:avLst/>
          </a:prstGeom>
        </p:spPr>
      </p:pic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70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9B9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8" name="titulo_componente">
            <a:extLst>
              <a:ext uri="{FF2B5EF4-FFF2-40B4-BE49-F238E27FC236}">
                <a16:creationId xmlns=""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-379362" y="336203"/>
            <a:ext cx="3705123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9900" b="1" dirty="0" smtClean="0">
                <a:ln/>
                <a:solidFill>
                  <a:schemeClr val="accent4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06</a:t>
            </a:r>
            <a:endParaRPr lang="pt-BR" sz="19900" b="1" dirty="0">
              <a:ln/>
              <a:solidFill>
                <a:schemeClr val="accent4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0" y="3200400"/>
            <a:ext cx="9601200" cy="82203"/>
          </a:xfrm>
          <a:prstGeom prst="rect">
            <a:avLst/>
          </a:prstGeom>
          <a:solidFill>
            <a:srgbClr val="FFF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971800" y="908642"/>
            <a:ext cx="6629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FFFF00"/>
                </a:solidFill>
                <a:latin typeface="Impact" panose="020B0806030902050204" pitchFamily="34" charset="0"/>
              </a:rPr>
              <a:t>Testes de </a:t>
            </a:r>
            <a:r>
              <a:rPr lang="pt-BR" sz="6600" dirty="0" smtClean="0">
                <a:solidFill>
                  <a:srgbClr val="FFFF00"/>
                </a:solidFill>
                <a:latin typeface="Impact" panose="020B0806030902050204" pitchFamily="34" charset="0"/>
              </a:rPr>
              <a:t>Regressão</a:t>
            </a:r>
            <a:endParaRPr lang="pt-BR" sz="66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1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/>
          <p:cNvSpPr txBox="1"/>
          <p:nvPr/>
        </p:nvSpPr>
        <p:spPr>
          <a:xfrm>
            <a:off x="539092" y="2802451"/>
            <a:ext cx="860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Exemplo de Teste de </a:t>
            </a:r>
            <a:r>
              <a:rPr lang="pt-BR" sz="2400" i="1" dirty="0" smtClean="0"/>
              <a:t>Regressão</a:t>
            </a:r>
          </a:p>
          <a:p>
            <a:endParaRPr lang="pt-BR" sz="2400" dirty="0"/>
          </a:p>
          <a:p>
            <a:r>
              <a:rPr lang="pt-BR" sz="2400" dirty="0" smtClean="0"/>
              <a:t>Considere </a:t>
            </a:r>
            <a:r>
              <a:rPr lang="pt-BR" sz="2400" dirty="0"/>
              <a:t>uma função que converte temperatura de Celsius para Fahrenheit:</a:t>
            </a:r>
            <a:endParaRPr lang="pt-BR" sz="2400" dirty="0" smtClean="0"/>
          </a:p>
        </p:txBody>
      </p:sp>
      <p:sp>
        <p:nvSpPr>
          <p:cNvPr id="4" name="subtítulo_componente"/>
          <p:cNvSpPr txBox="1"/>
          <p:nvPr/>
        </p:nvSpPr>
        <p:spPr>
          <a:xfrm>
            <a:off x="539092" y="480948"/>
            <a:ext cx="8604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3200" dirty="0"/>
              <a:t>Os testes de regressão garantem que as novas alterações no código não introduzam novos bugs e que o software continue funcionando como esperado após modificações.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270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o_componente"/>
          <p:cNvSpPr txBox="1"/>
          <p:nvPr/>
        </p:nvSpPr>
        <p:spPr>
          <a:xfrm>
            <a:off x="539092" y="6362126"/>
            <a:ext cx="860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 teste de regressão pode garantir que a função ainda funcione após uma mudança:</a:t>
            </a:r>
            <a:endParaRPr lang="pt-BR" sz="2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70" y="3705625"/>
            <a:ext cx="5650351" cy="31787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97" y="7193123"/>
            <a:ext cx="8027096" cy="451348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59" y="11816743"/>
            <a:ext cx="1159082" cy="914401"/>
          </a:xfrm>
          <a:prstGeom prst="rect">
            <a:avLst/>
          </a:prstGeom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1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_componente"/>
          <p:cNvSpPr txBox="1"/>
          <p:nvPr/>
        </p:nvSpPr>
        <p:spPr>
          <a:xfrm>
            <a:off x="1319463" y="1732548"/>
            <a:ext cx="7652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O QUE SÃO TESTES DE SOFTWARE? </a:t>
            </a:r>
            <a:endParaRPr lang="pt-BR" dirty="0" smtClean="0">
              <a:latin typeface="Impact" panose="020B0806030902050204" pitchFamily="34" charset="0"/>
            </a:endParaRPr>
          </a:p>
        </p:txBody>
      </p:sp>
      <p:sp>
        <p:nvSpPr>
          <p:cNvPr id="3" name="texto_componente"/>
          <p:cNvSpPr txBox="1"/>
          <p:nvPr/>
        </p:nvSpPr>
        <p:spPr>
          <a:xfrm>
            <a:off x="974558" y="3397991"/>
            <a:ext cx="76520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11200" algn="just"/>
            <a:r>
              <a:rPr lang="pt-BR" sz="2400" dirty="0"/>
              <a:t>Os testes de software são um componente essencial do desenvolvimento de sistemas e aplicações. Eles envolvem a execução de um programa ou aplicação com a intenção de encontrar erros ou falhas. O principal objetivo dos testes de software é garantir que o produto final atenda aos requisitos especificados e funcione corretamente em diversos cenários. </a:t>
            </a:r>
            <a:r>
              <a:rPr lang="pt-BR" sz="2400" dirty="0" smtClean="0"/>
              <a:t> </a:t>
            </a:r>
            <a:endParaRPr lang="pt-BR" sz="2400" dirty="0" smtClean="0"/>
          </a:p>
          <a:p>
            <a:pPr indent="711200" algn="just"/>
            <a:r>
              <a:rPr lang="pt-BR" sz="2400" dirty="0"/>
              <a:t>Existem diversos tipos de testes de software, cada um com um propósito específico para garantir a qualidade e a funcionalidade do software</a:t>
            </a:r>
            <a:r>
              <a:rPr lang="pt-BR" sz="2400" dirty="0" smtClean="0"/>
              <a:t>.</a:t>
            </a:r>
          </a:p>
          <a:p>
            <a:pPr indent="711200" algn="just"/>
            <a:endParaRPr lang="pt-BR" sz="2400" dirty="0"/>
          </a:p>
          <a:p>
            <a:pPr indent="711200" algn="just"/>
            <a:endParaRPr lang="pt-BR" sz="2400" dirty="0" smtClean="0"/>
          </a:p>
          <a:p>
            <a:pPr indent="711200" algn="just"/>
            <a:endParaRPr lang="pt-BR" sz="2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08" y="7771868"/>
            <a:ext cx="4765784" cy="375973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651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20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3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8" name="titulo_componente">
            <a:extLst>
              <a:ext uri="{FF2B5EF4-FFF2-40B4-BE49-F238E27FC236}">
                <a16:creationId xmlns=""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-379362" y="336203"/>
            <a:ext cx="3705123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9900" b="1" dirty="0" smtClean="0">
                <a:ln/>
                <a:solidFill>
                  <a:schemeClr val="accent4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07</a:t>
            </a:r>
            <a:endParaRPr lang="pt-BR" sz="19900" b="1" dirty="0">
              <a:ln/>
              <a:solidFill>
                <a:schemeClr val="accent4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0" y="3200400"/>
            <a:ext cx="9601200" cy="82203"/>
          </a:xfrm>
          <a:prstGeom prst="rect">
            <a:avLst/>
          </a:prstGeom>
          <a:solidFill>
            <a:srgbClr val="FFF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971800" y="908642"/>
            <a:ext cx="6629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FFFF00"/>
                </a:solidFill>
                <a:latin typeface="Impact" panose="020B0806030902050204" pitchFamily="34" charset="0"/>
              </a:rPr>
              <a:t>Testes de </a:t>
            </a:r>
            <a:r>
              <a:rPr lang="pt-BR" sz="6600" dirty="0" smtClean="0">
                <a:solidFill>
                  <a:srgbClr val="FFFF00"/>
                </a:solidFill>
                <a:latin typeface="Impact" panose="020B0806030902050204" pitchFamily="34" charset="0"/>
              </a:rPr>
              <a:t>Performance</a:t>
            </a:r>
            <a:endParaRPr lang="pt-BR" sz="66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72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/>
          <p:cNvSpPr txBox="1"/>
          <p:nvPr/>
        </p:nvSpPr>
        <p:spPr>
          <a:xfrm>
            <a:off x="539092" y="2802451"/>
            <a:ext cx="860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Exemplo de Teste de </a:t>
            </a:r>
            <a:r>
              <a:rPr lang="pt-BR" sz="2400" i="1" dirty="0" smtClean="0"/>
              <a:t>Performance</a:t>
            </a:r>
          </a:p>
          <a:p>
            <a:endParaRPr lang="pt-BR" sz="2400" dirty="0"/>
          </a:p>
          <a:p>
            <a:r>
              <a:rPr lang="pt-BR" sz="2400" dirty="0" smtClean="0"/>
              <a:t>Para </a:t>
            </a:r>
            <a:r>
              <a:rPr lang="pt-BR" sz="2400" dirty="0"/>
              <a:t>medir o tempo de execução de um método que ordena uma lista:</a:t>
            </a:r>
            <a:endParaRPr lang="pt-BR" sz="2400" dirty="0" smtClean="0"/>
          </a:p>
        </p:txBody>
      </p:sp>
      <p:sp>
        <p:nvSpPr>
          <p:cNvPr id="4" name="subtítulo_componente"/>
          <p:cNvSpPr txBox="1"/>
          <p:nvPr/>
        </p:nvSpPr>
        <p:spPr>
          <a:xfrm>
            <a:off x="539092" y="480948"/>
            <a:ext cx="860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3200" dirty="0"/>
              <a:t>Os testes de performance avaliam a velocidade, a capacidade de resposta e a estabilidade do sistema sob carga de trabalho.</a:t>
            </a:r>
            <a:endParaRPr lang="pt-BR" sz="3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270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o_componente"/>
          <p:cNvSpPr txBox="1"/>
          <p:nvPr/>
        </p:nvSpPr>
        <p:spPr>
          <a:xfrm>
            <a:off x="414281" y="11285688"/>
            <a:ext cx="85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Aqui, verificamos se o método </a:t>
            </a:r>
            <a:r>
              <a:rPr lang="pt-BR" sz="2400" dirty="0" smtClean="0"/>
              <a:t>`</a:t>
            </a:r>
            <a:r>
              <a:rPr lang="pt-BR" sz="2400" dirty="0"/>
              <a:t> </a:t>
            </a:r>
            <a:r>
              <a:rPr lang="pt-BR" sz="2400" dirty="0" err="1"/>
              <a:t>OrdenarLista</a:t>
            </a:r>
            <a:r>
              <a:rPr lang="pt-BR" sz="2400" dirty="0"/>
              <a:t> </a:t>
            </a:r>
            <a:r>
              <a:rPr lang="pt-BR" sz="2400" dirty="0" smtClean="0"/>
              <a:t>` </a:t>
            </a:r>
            <a:r>
              <a:rPr lang="pt-BR" sz="2400" dirty="0"/>
              <a:t>executa dentro de um tempo aceitável.:</a:t>
            </a:r>
            <a:endParaRPr lang="pt-BR" sz="2400" dirty="0" smtClean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59" y="11816743"/>
            <a:ext cx="1159082" cy="914401"/>
          </a:xfrm>
          <a:prstGeom prst="rect">
            <a:avLst/>
          </a:prstGeom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21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400" y="4372111"/>
            <a:ext cx="11709400" cy="658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6B6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1"/>
            <a:ext cx="9601200" cy="9601200"/>
          </a:xfrm>
          <a:prstGeom prst="rect">
            <a:avLst/>
          </a:prstGeom>
        </p:spPr>
      </p:pic>
      <p:sp>
        <p:nvSpPr>
          <p:cNvPr id="7" name="titulo_componente">
            <a:extLst>
              <a:ext uri="{FF2B5EF4-FFF2-40B4-BE49-F238E27FC236}">
                <a16:creationId xmlns=""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304800" y="1428403"/>
            <a:ext cx="899160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8000" b="1" dirty="0" smtClean="0">
                <a:ln/>
                <a:solidFill>
                  <a:srgbClr val="F5ED7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Agradecimentos</a:t>
            </a:r>
            <a:endParaRPr lang="pt-BR" sz="8000" b="1" dirty="0">
              <a:ln/>
              <a:solidFill>
                <a:srgbClr val="F5ED7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45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xmlns="" id="{5F8A268F-DF04-2C6F-1AF7-579F8D46FDD0}"/>
              </a:ext>
            </a:extLst>
          </p:cNvPr>
          <p:cNvSpPr txBox="1"/>
          <p:nvPr/>
        </p:nvSpPr>
        <p:spPr>
          <a:xfrm>
            <a:off x="892277" y="2974478"/>
            <a:ext cx="781664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11200" algn="just"/>
            <a:r>
              <a:rPr lang="pt-BR" sz="2400" dirty="0"/>
              <a:t>Gostaria de expressar minha sincera gratidão a todos que dedicaram seu tempo para ler este </a:t>
            </a:r>
            <a:r>
              <a:rPr lang="pt-BR" sz="2400" dirty="0" err="1"/>
              <a:t>ebook</a:t>
            </a:r>
            <a:r>
              <a:rPr lang="pt-BR" sz="2400" dirty="0"/>
              <a:t>. Espero que ele tenha sido uma fonte útil e esclarecedora de conhecimento sobre testes de software</a:t>
            </a:r>
            <a:r>
              <a:rPr lang="pt-BR" sz="2400" dirty="0" smtClean="0"/>
              <a:t>.</a:t>
            </a:r>
          </a:p>
          <a:p>
            <a:pPr indent="711200" algn="just"/>
            <a:r>
              <a:rPr lang="pt-BR" sz="2400" dirty="0" smtClean="0"/>
              <a:t>Este </a:t>
            </a:r>
            <a:r>
              <a:rPr lang="pt-BR" sz="2400" dirty="0"/>
              <a:t>trabalho foi realizado com a assistência de uma Inteligência Artificial (IA), que auxiliou na organização, criação e formatação dos conteúdos apresentados. </a:t>
            </a:r>
            <a:r>
              <a:rPr lang="pt-BR" sz="2400" dirty="0" smtClean="0"/>
              <a:t>No </a:t>
            </a:r>
            <a:r>
              <a:rPr lang="pt-BR" sz="2400" dirty="0"/>
              <a:t>entanto, todo o material foi supervisionado e validado por mim</a:t>
            </a:r>
            <a:r>
              <a:rPr lang="pt-BR" sz="2400" dirty="0" smtClean="0"/>
              <a:t>.</a:t>
            </a:r>
          </a:p>
          <a:p>
            <a:pPr indent="711200" algn="just"/>
            <a:r>
              <a:rPr lang="pt-BR" sz="2400" dirty="0" smtClean="0"/>
              <a:t>Este </a:t>
            </a:r>
            <a:r>
              <a:rPr lang="pt-BR" sz="2400" dirty="0" err="1"/>
              <a:t>ebook</a:t>
            </a:r>
            <a:r>
              <a:rPr lang="pt-BR" sz="2400" dirty="0"/>
              <a:t> foi criado para proporcionar um aprendizado acessível sobre o que são os testes de software e sua importância na vida de um </a:t>
            </a:r>
            <a:r>
              <a:rPr lang="pt-BR" sz="2400" dirty="0" smtClean="0"/>
              <a:t>programador, com conteúdo direto e fácil de entender até para quem nunca programou antes.</a:t>
            </a:r>
          </a:p>
          <a:p>
            <a:pPr indent="711200" algn="just"/>
            <a:r>
              <a:rPr lang="pt-BR" sz="2400" dirty="0" smtClean="0"/>
              <a:t>Comece por esse </a:t>
            </a:r>
            <a:r>
              <a:rPr lang="pt-BR" sz="2400" dirty="0" err="1" smtClean="0"/>
              <a:t>ebook</a:t>
            </a:r>
            <a:r>
              <a:rPr lang="pt-BR" sz="2400" dirty="0" smtClean="0"/>
              <a:t> a sua jornada na programação, tenho certeza que você irá amar!</a:t>
            </a:r>
          </a:p>
          <a:p>
            <a:pPr indent="711200" algn="just"/>
            <a:endParaRPr lang="pt-BR" sz="2400" dirty="0" smtClean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xmlns="" id="{26767187-6DF7-80A9-F3B9-FCD72DDF717D}"/>
              </a:ext>
            </a:extLst>
          </p:cNvPr>
          <p:cNvSpPr txBox="1"/>
          <p:nvPr/>
        </p:nvSpPr>
        <p:spPr>
          <a:xfrm>
            <a:off x="1580858" y="1316682"/>
            <a:ext cx="6439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LER ATÉ </a:t>
            </a:r>
            <a:r>
              <a:rPr lang="pt-BR" sz="4000" dirty="0" smtClean="0">
                <a:latin typeface="Impact" panose="020B0806030902050204" pitchFamily="34" charset="0"/>
              </a:rPr>
              <a:t>AQUI !!!</a:t>
            </a:r>
            <a:endParaRPr lang="pt-BR" sz="4000" dirty="0">
              <a:latin typeface="Impact" panose="020B0806030902050204" pitchFamily="34" charset="0"/>
            </a:endParaRPr>
          </a:p>
        </p:txBody>
      </p:sp>
      <p:pic>
        <p:nvPicPr>
          <p:cNvPr id="1026" name="Picture 2" descr="GitHub Logos and Usage · GitHub">
            <a:hlinkClick r:id="rId3"/>
            <a:extLst>
              <a:ext uri="{FF2B5EF4-FFF2-40B4-BE49-F238E27FC236}">
                <a16:creationId xmlns:a16="http://schemas.microsoft.com/office/drawing/2014/main" xmlns="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30" y="9808047"/>
            <a:ext cx="1444608" cy="144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00" y="9915639"/>
            <a:ext cx="1152997" cy="1152997"/>
          </a:xfrm>
          <a:prstGeom prst="rect">
            <a:avLst/>
          </a:prstGeom>
        </p:spPr>
      </p:pic>
      <p:pic>
        <p:nvPicPr>
          <p:cNvPr id="6" name="Picture 2" descr="Ficheiro:Instagram-Icon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325" y="9888433"/>
            <a:ext cx="1152997" cy="115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0" y="11583828"/>
            <a:ext cx="9601200" cy="924934"/>
          </a:xfrm>
          <a:prstGeom prst="rect">
            <a:avLst/>
          </a:prstGeom>
          <a:solidFill>
            <a:srgbClr val="FFF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857374" y="11706441"/>
            <a:ext cx="58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tx1"/>
                </a:solidFill>
                <a:latin typeface="Impact" panose="020B0806030902050204" pitchFamily="34" charset="0"/>
              </a:rPr>
              <a:t>Autora: Kássia Almeida Moura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270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9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/>
          <p:cNvSpPr txBox="1"/>
          <p:nvPr/>
        </p:nvSpPr>
        <p:spPr>
          <a:xfrm>
            <a:off x="974558" y="1256893"/>
            <a:ext cx="7652084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35000" algn="ctr"/>
            <a:r>
              <a:rPr lang="pt-BR" sz="3200" dirty="0"/>
              <a:t>Aqui estão alguns dos principais tipos de testes de software</a:t>
            </a:r>
            <a:r>
              <a:rPr lang="pt-BR" sz="3200" dirty="0" smtClean="0"/>
              <a:t>:</a:t>
            </a:r>
          </a:p>
          <a:p>
            <a:pPr indent="635000" algn="ctr"/>
            <a:endParaRPr lang="pt-BR" sz="3200" dirty="0" smtClean="0"/>
          </a:p>
          <a:p>
            <a:pPr indent="635000" algn="ctr"/>
            <a:endParaRPr lang="pt-BR" sz="3200" dirty="0"/>
          </a:p>
          <a:p>
            <a:pPr algn="just"/>
            <a:endParaRPr lang="pt-BR" sz="2400" dirty="0"/>
          </a:p>
          <a:p>
            <a:pPr indent="635000" algn="just"/>
            <a:r>
              <a:rPr lang="pt-BR" sz="2400" b="1" i="1" u="sng" dirty="0"/>
              <a:t>Testes </a:t>
            </a:r>
            <a:r>
              <a:rPr lang="pt-BR" sz="2400" b="1" i="1" u="sng" dirty="0" smtClean="0"/>
              <a:t>Funcionais</a:t>
            </a:r>
          </a:p>
          <a:p>
            <a:pPr indent="635000" algn="just"/>
            <a:endParaRPr lang="pt-BR" sz="2400" b="1" i="1" u="sng" dirty="0" smtClean="0"/>
          </a:p>
          <a:p>
            <a:pPr indent="6350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Unitário: </a:t>
            </a:r>
            <a:r>
              <a:rPr lang="pt-BR" sz="2400" dirty="0"/>
              <a:t>Verifica se unidades individuais do código (geralmente funções ou métodos) funcionam corretamente</a:t>
            </a:r>
            <a:r>
              <a:rPr lang="pt-BR" sz="2400" dirty="0" smtClean="0"/>
              <a:t>.</a:t>
            </a:r>
          </a:p>
          <a:p>
            <a:pPr indent="6350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de Integração: </a:t>
            </a:r>
            <a:r>
              <a:rPr lang="pt-BR" sz="2400" dirty="0"/>
              <a:t>Avalia se diferentes módulos ou serviços de um sistema interagem corretamente entre si</a:t>
            </a:r>
            <a:r>
              <a:rPr lang="pt-BR" sz="2400" dirty="0" smtClean="0"/>
              <a:t>.</a:t>
            </a:r>
          </a:p>
          <a:p>
            <a:pPr indent="6350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de Sistema: </a:t>
            </a:r>
            <a:r>
              <a:rPr lang="pt-BR" sz="2400" dirty="0"/>
              <a:t>Testa o sistema como um todo para garantir que ele atenda aos requisitos especificados</a:t>
            </a:r>
            <a:r>
              <a:rPr lang="pt-BR" sz="2400" dirty="0" smtClean="0"/>
              <a:t>.</a:t>
            </a:r>
          </a:p>
          <a:p>
            <a:pPr indent="6350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de Aceitação</a:t>
            </a:r>
            <a:r>
              <a:rPr lang="pt-BR" sz="2400" dirty="0"/>
              <a:t>: Verifica se o sistema atende aos critérios de aceitação e é geralmente realizado pelo cliente ou usuário final</a:t>
            </a:r>
            <a:r>
              <a:rPr lang="pt-BR" sz="2400" dirty="0" smtClean="0"/>
              <a:t>.</a:t>
            </a:r>
          </a:p>
          <a:p>
            <a:pPr indent="6350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de Regressão: </a:t>
            </a:r>
            <a:r>
              <a:rPr lang="pt-BR" sz="2400" dirty="0"/>
              <a:t>Assegura que novas mudanças no código não introduzam erros em partes já testadas do sistema</a:t>
            </a:r>
            <a:r>
              <a:rPr lang="pt-BR" sz="2400" dirty="0" smtClean="0"/>
              <a:t>.</a:t>
            </a:r>
          </a:p>
          <a:p>
            <a:pPr indent="6350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de Interface do Usuário (UI): </a:t>
            </a:r>
            <a:r>
              <a:rPr lang="pt-BR" sz="2400" dirty="0"/>
              <a:t>Testa a interface do usuário para garantir que ela funcione conforme esperado.</a:t>
            </a:r>
            <a:endParaRPr lang="pt-BR" sz="2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27" y="10754641"/>
            <a:ext cx="2372546" cy="187170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651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5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/>
          <p:cNvSpPr txBox="1"/>
          <p:nvPr/>
        </p:nvSpPr>
        <p:spPr>
          <a:xfrm>
            <a:off x="974558" y="2513162"/>
            <a:ext cx="765208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711200" algn="just"/>
            <a:r>
              <a:rPr lang="pt-BR" sz="2400" b="1" i="1" u="sng" dirty="0"/>
              <a:t>Testes Não </a:t>
            </a:r>
            <a:r>
              <a:rPr lang="pt-BR" sz="2400" b="1" i="1" u="sng" dirty="0" smtClean="0"/>
              <a:t>Funcionais</a:t>
            </a:r>
          </a:p>
          <a:p>
            <a:pPr indent="711200" algn="just"/>
            <a:endParaRPr lang="pt-BR" sz="2400" b="1" i="1" u="sng" dirty="0" smtClean="0"/>
          </a:p>
          <a:p>
            <a:pPr indent="7112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de Desempenho: </a:t>
            </a:r>
            <a:r>
              <a:rPr lang="pt-BR" sz="2400" dirty="0"/>
              <a:t>Avalia a velocidade, capacidade de resposta e estabilidade do sistema sob uma carga de trabalho </a:t>
            </a:r>
            <a:r>
              <a:rPr lang="pt-BR" sz="2400" dirty="0" smtClean="0"/>
              <a:t>específica: Teste </a:t>
            </a:r>
            <a:r>
              <a:rPr lang="pt-BR" sz="2400" dirty="0"/>
              <a:t>de </a:t>
            </a:r>
            <a:r>
              <a:rPr lang="pt-BR" sz="2400" dirty="0" smtClean="0"/>
              <a:t>Carga, Teste </a:t>
            </a:r>
            <a:r>
              <a:rPr lang="pt-BR" sz="2400" dirty="0"/>
              <a:t>de </a:t>
            </a:r>
            <a:r>
              <a:rPr lang="pt-BR" sz="2400" dirty="0" smtClean="0"/>
              <a:t>Estresse, : Teste </a:t>
            </a:r>
            <a:r>
              <a:rPr lang="pt-BR" sz="2400" dirty="0"/>
              <a:t>de </a:t>
            </a:r>
            <a:r>
              <a:rPr lang="pt-BR" sz="2400" dirty="0" smtClean="0"/>
              <a:t>Volume e Teste </a:t>
            </a:r>
            <a:r>
              <a:rPr lang="pt-BR" sz="2400" dirty="0"/>
              <a:t>de </a:t>
            </a:r>
            <a:r>
              <a:rPr lang="pt-BR" sz="2400" dirty="0" smtClean="0"/>
              <a:t>Capacidade.</a:t>
            </a:r>
          </a:p>
          <a:p>
            <a:pPr indent="71120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 </a:t>
            </a:r>
            <a:r>
              <a:rPr lang="pt-BR" sz="2400" b="1" i="1" dirty="0" smtClean="0"/>
              <a:t>Teste </a:t>
            </a:r>
            <a:r>
              <a:rPr lang="pt-BR" sz="2400" b="1" i="1" dirty="0"/>
              <a:t>de Segurança: </a:t>
            </a:r>
            <a:r>
              <a:rPr lang="pt-BR" sz="2400" dirty="0"/>
              <a:t>Avalia a capacidade do sistema de proteger dados e manter a funcionalidade conforme esperado, mesmo sob ataques </a:t>
            </a:r>
            <a:r>
              <a:rPr lang="pt-BR" sz="2400" dirty="0" smtClean="0"/>
              <a:t>maliciosos.</a:t>
            </a:r>
          </a:p>
          <a:p>
            <a:pPr indent="7112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de Usabilidade: </a:t>
            </a:r>
            <a:r>
              <a:rPr lang="pt-BR" sz="2400" dirty="0"/>
              <a:t>Verifica se o sistema é fácil de usar e intuitivo para o usuário final</a:t>
            </a:r>
            <a:r>
              <a:rPr lang="pt-BR" sz="2400" dirty="0" smtClean="0"/>
              <a:t>.</a:t>
            </a:r>
          </a:p>
          <a:p>
            <a:pPr indent="7112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de Compatibilidade: </a:t>
            </a:r>
            <a:r>
              <a:rPr lang="pt-BR" sz="2400" dirty="0"/>
              <a:t>Garante que o sistema funcione em diferentes dispositivos, sistemas operacionais, navegadores e outras plataformas</a:t>
            </a:r>
            <a:r>
              <a:rPr lang="pt-BR" sz="2400" dirty="0" smtClean="0"/>
              <a:t>.</a:t>
            </a:r>
          </a:p>
          <a:p>
            <a:pPr indent="7112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de Confiabilidade: </a:t>
            </a:r>
            <a:r>
              <a:rPr lang="pt-BR" sz="2400" dirty="0"/>
              <a:t>Avalia a capacidade do sistema de funcionar de forma consistente e correta durante um período prolongado</a:t>
            </a:r>
            <a:r>
              <a:rPr lang="pt-BR" sz="2400" dirty="0" smtClean="0"/>
              <a:t>.</a:t>
            </a:r>
          </a:p>
          <a:p>
            <a:pPr indent="7112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de Manutenibilidade</a:t>
            </a:r>
            <a:r>
              <a:rPr lang="pt-BR" sz="2400" dirty="0"/>
              <a:t>: Verifica a facilidade de manutenção do sistema, incluindo a identificação de problemas e a implementação de correções</a:t>
            </a:r>
            <a:r>
              <a:rPr lang="pt-BR" sz="2400" dirty="0" smtClean="0"/>
              <a:t>.</a:t>
            </a:r>
          </a:p>
          <a:p>
            <a:pPr indent="7112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</a:t>
            </a:r>
            <a:r>
              <a:rPr lang="pt-BR" sz="2400" b="1" i="1" dirty="0"/>
              <a:t>de Portabilidade: </a:t>
            </a:r>
            <a:r>
              <a:rPr lang="pt-BR" sz="2400" dirty="0"/>
              <a:t>Avalia a capacidade do sistema de ser transferido de um ambiente para outro.</a:t>
            </a:r>
            <a:endParaRPr lang="pt-BR" sz="2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27" y="10754641"/>
            <a:ext cx="2372546" cy="187170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651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3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/>
          <p:cNvSpPr txBox="1"/>
          <p:nvPr/>
        </p:nvSpPr>
        <p:spPr>
          <a:xfrm>
            <a:off x="974558" y="2102591"/>
            <a:ext cx="765208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i="1" u="sng" dirty="0" smtClean="0"/>
              <a:t>Testes Baseados em Estrutura</a:t>
            </a:r>
          </a:p>
          <a:p>
            <a:pPr algn="just"/>
            <a:endParaRPr lang="pt-BR" sz="2400" b="1" i="1" u="sng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de Caixa Branca: </a:t>
            </a:r>
            <a:r>
              <a:rPr lang="pt-BR" sz="2400" dirty="0" smtClean="0"/>
              <a:t>Testa a estrutura interna do código para garantir que todos os caminhos lógicos e condições sejam verificados.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de Caixa Preta: </a:t>
            </a:r>
            <a:r>
              <a:rPr lang="pt-BR" sz="2400" dirty="0" smtClean="0"/>
              <a:t>Avalia a funcionalidade do software sem considerar sua estrutura interna, focando apenas nas entradas e saídas.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i="1" dirty="0" smtClean="0"/>
              <a:t>Teste de Caixa Cinza: </a:t>
            </a:r>
            <a:r>
              <a:rPr lang="pt-BR" sz="2400" dirty="0" smtClean="0"/>
              <a:t>Combina técnicas de teste de caixa branca e caixa preta.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r>
              <a:rPr lang="pt-BR" sz="2400" b="1" i="1" u="sng" dirty="0"/>
              <a:t>Testes </a:t>
            </a:r>
            <a:r>
              <a:rPr lang="pt-BR" sz="2400" b="1" i="1" u="sng" dirty="0" smtClean="0"/>
              <a:t>Automatizados</a:t>
            </a:r>
          </a:p>
          <a:p>
            <a:endParaRPr lang="pt-BR" sz="2400" b="1" i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Teste Automatizado</a:t>
            </a:r>
            <a:r>
              <a:rPr lang="pt-BR" sz="2400" dirty="0"/>
              <a:t>: Utiliza scripts e ferramentas automatizadas para executar testes que verificam a funcionalidade, desempenho e outras características do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Teste de Regressão Automatizado</a:t>
            </a:r>
            <a:r>
              <a:rPr lang="pt-BR" sz="2400" dirty="0"/>
              <a:t>: Automação de testes de regressão para garantir que as alterações no código não introduzam novos bugs.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27" y="10754641"/>
            <a:ext cx="2372546" cy="187170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651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2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/>
          <p:cNvSpPr txBox="1"/>
          <p:nvPr/>
        </p:nvSpPr>
        <p:spPr>
          <a:xfrm>
            <a:off x="795281" y="1696191"/>
            <a:ext cx="765208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35000"/>
            <a:r>
              <a:rPr lang="pt-BR" sz="2400" b="1" i="1" u="sng" dirty="0" smtClean="0"/>
              <a:t>Outros </a:t>
            </a:r>
            <a:r>
              <a:rPr lang="pt-BR" sz="2400" b="1" i="1" u="sng" dirty="0"/>
              <a:t>Tipos de </a:t>
            </a:r>
            <a:r>
              <a:rPr lang="pt-BR" sz="2400" b="1" i="1" u="sng" dirty="0" smtClean="0"/>
              <a:t>Teste</a:t>
            </a:r>
          </a:p>
          <a:p>
            <a:pPr indent="635000"/>
            <a:endParaRPr lang="pt-BR" sz="2400" b="1" i="1" u="sng" dirty="0"/>
          </a:p>
          <a:p>
            <a:pPr indent="635000">
              <a:buFont typeface="Arial" panose="020B0604020202020204" pitchFamily="34" charset="0"/>
              <a:buChar char="•"/>
            </a:pPr>
            <a:r>
              <a:rPr lang="pt-BR" sz="2400" b="1" dirty="0"/>
              <a:t>Teste Alpha</a:t>
            </a:r>
            <a:r>
              <a:rPr lang="pt-BR" sz="2400" dirty="0"/>
              <a:t>: Realizado pelos desenvolvedores ou por um grupo de usuários internos antes do lançamento do produto.</a:t>
            </a:r>
          </a:p>
          <a:p>
            <a:pPr indent="635000">
              <a:buFont typeface="Arial" panose="020B0604020202020204" pitchFamily="34" charset="0"/>
              <a:buChar char="•"/>
            </a:pPr>
            <a:r>
              <a:rPr lang="pt-BR" sz="2400" b="1" dirty="0"/>
              <a:t>Teste Beta</a:t>
            </a:r>
            <a:r>
              <a:rPr lang="pt-BR" sz="2400" dirty="0"/>
              <a:t>: Executado por um grupo limitado de usuários finais após o teste alpha, mas antes do lançamento oficial.</a:t>
            </a:r>
          </a:p>
          <a:p>
            <a:pPr indent="635000">
              <a:buFont typeface="Arial" panose="020B0604020202020204" pitchFamily="34" charset="0"/>
              <a:buChar char="•"/>
            </a:pPr>
            <a:r>
              <a:rPr lang="pt-BR" sz="2400" b="1" dirty="0"/>
              <a:t>Teste de </a:t>
            </a:r>
            <a:r>
              <a:rPr lang="pt-BR" sz="2400" b="1" dirty="0" err="1"/>
              <a:t>Ad-hoc</a:t>
            </a:r>
            <a:r>
              <a:rPr lang="pt-BR" sz="2400" dirty="0"/>
              <a:t>: Testes não planejados, realizados sem um roteiro específico para encontrar falhas que não foram antecipadas.</a:t>
            </a:r>
          </a:p>
          <a:p>
            <a:pPr indent="63500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indent="635000">
              <a:buFont typeface="Arial" panose="020B0604020202020204" pitchFamily="34" charset="0"/>
              <a:buChar char="•"/>
            </a:pPr>
            <a:endParaRPr lang="pt-BR" sz="2400" dirty="0"/>
          </a:p>
          <a:p>
            <a:pPr indent="63500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indent="635000">
              <a:buFont typeface="Arial" panose="020B0604020202020204" pitchFamily="34" charset="0"/>
              <a:buChar char="•"/>
            </a:pPr>
            <a:endParaRPr lang="pt-BR" sz="2400" dirty="0"/>
          </a:p>
          <a:p>
            <a:pPr indent="63500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indent="63500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indent="635000">
              <a:buFont typeface="Arial" panose="020B0604020202020204" pitchFamily="34" charset="0"/>
              <a:buChar char="•"/>
            </a:pPr>
            <a:endParaRPr lang="pt-BR" sz="2400" dirty="0"/>
          </a:p>
          <a:p>
            <a:pPr indent="635000" algn="just"/>
            <a:r>
              <a:rPr lang="pt-BR" sz="2400" dirty="0" smtClean="0"/>
              <a:t> Neste </a:t>
            </a:r>
            <a:r>
              <a:rPr lang="pt-BR" sz="2400" dirty="0" err="1" smtClean="0"/>
              <a:t>ebook</a:t>
            </a:r>
            <a:r>
              <a:rPr lang="pt-BR" sz="2400" dirty="0" smtClean="0"/>
              <a:t> vamos </a:t>
            </a:r>
            <a:r>
              <a:rPr lang="pt-BR" sz="2400" dirty="0"/>
              <a:t>explorar mais detalhadamente </a:t>
            </a:r>
            <a:r>
              <a:rPr lang="pt-BR" sz="2400" dirty="0" smtClean="0"/>
              <a:t>alguns tipos de teste de software e fornecerei </a:t>
            </a:r>
            <a:r>
              <a:rPr lang="pt-BR" sz="2400" dirty="0"/>
              <a:t>alguns exemplos de como </a:t>
            </a:r>
            <a:r>
              <a:rPr lang="pt-BR" sz="2400" dirty="0" smtClean="0"/>
              <a:t>eles </a:t>
            </a:r>
            <a:r>
              <a:rPr lang="pt-BR" sz="2400" dirty="0"/>
              <a:t>podem ser executados, utilizando a linguagem C#, embora possam ser aplicados em outras linguagens também</a:t>
            </a:r>
            <a:r>
              <a:rPr lang="pt-BR" sz="2400" dirty="0" smtClean="0"/>
              <a:t>.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algn="just"/>
            <a:endParaRPr lang="pt-BR" sz="2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27" y="10754641"/>
            <a:ext cx="2372546" cy="187170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651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1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12" name="titulo_componente">
            <a:extLst>
              <a:ext uri="{FF2B5EF4-FFF2-40B4-BE49-F238E27FC236}">
                <a16:creationId xmlns=""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-379362" y="336203"/>
            <a:ext cx="3705123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9900" b="1" dirty="0">
                <a:ln/>
                <a:solidFill>
                  <a:schemeClr val="accent4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325761" y="1370305"/>
            <a:ext cx="58690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FFFF00"/>
                </a:solidFill>
                <a:latin typeface="Impact" panose="020B0806030902050204" pitchFamily="34" charset="0"/>
              </a:rPr>
              <a:t>Testes Unitários</a:t>
            </a:r>
          </a:p>
        </p:txBody>
      </p:sp>
      <p:sp>
        <p:nvSpPr>
          <p:cNvPr id="6" name="Retângulo 5"/>
          <p:cNvSpPr/>
          <p:nvPr/>
        </p:nvSpPr>
        <p:spPr>
          <a:xfrm>
            <a:off x="0" y="3200400"/>
            <a:ext cx="9601200" cy="82203"/>
          </a:xfrm>
          <a:prstGeom prst="rect">
            <a:avLst/>
          </a:prstGeom>
          <a:solidFill>
            <a:srgbClr val="FFF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30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_componente"/>
          <p:cNvSpPr txBox="1"/>
          <p:nvPr/>
        </p:nvSpPr>
        <p:spPr>
          <a:xfrm>
            <a:off x="609982" y="2843716"/>
            <a:ext cx="86049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Exemplo de Teste </a:t>
            </a:r>
            <a:r>
              <a:rPr lang="pt-BR" sz="2400" i="1" dirty="0" smtClean="0"/>
              <a:t>Unitário</a:t>
            </a:r>
          </a:p>
          <a:p>
            <a:endParaRPr lang="pt-BR" sz="2400" dirty="0" smtClean="0"/>
          </a:p>
          <a:p>
            <a:r>
              <a:rPr lang="pt-BR" sz="2400" dirty="0" smtClean="0"/>
              <a:t>Vamos </a:t>
            </a:r>
            <a:r>
              <a:rPr lang="pt-BR" sz="2400" dirty="0"/>
              <a:t>considerar uma função simples em C# que soma dois números:</a:t>
            </a:r>
            <a:endParaRPr lang="pt-BR" sz="2400" dirty="0" smtClean="0"/>
          </a:p>
        </p:txBody>
      </p:sp>
      <p:sp>
        <p:nvSpPr>
          <p:cNvPr id="4" name="subtítulo_componente"/>
          <p:cNvSpPr txBox="1"/>
          <p:nvPr/>
        </p:nvSpPr>
        <p:spPr>
          <a:xfrm>
            <a:off x="539092" y="532494"/>
            <a:ext cx="8604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3200" dirty="0"/>
              <a:t>Os testes unitários verificam a menor parte testável do código, como funções ou métodos, garantindo que cada unidade funcione corretamente de forma isolada.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F3548456-7C95-80DE-D379-01E177977A3D}"/>
              </a:ext>
            </a:extLst>
          </p:cNvPr>
          <p:cNvSpPr/>
          <p:nvPr/>
        </p:nvSpPr>
        <p:spPr>
          <a:xfrm>
            <a:off x="270281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FFF52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o_componente"/>
          <p:cNvSpPr txBox="1"/>
          <p:nvPr/>
        </p:nvSpPr>
        <p:spPr>
          <a:xfrm>
            <a:off x="609982" y="6580057"/>
            <a:ext cx="860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 teste unitário para essa função pode ser escrito usando a biblioteca </a:t>
            </a:r>
            <a:r>
              <a:rPr lang="pt-BR" sz="2400" dirty="0" err="1"/>
              <a:t>NUnit</a:t>
            </a:r>
            <a:r>
              <a:rPr lang="pt-BR" sz="2400" dirty="0"/>
              <a:t>:</a:t>
            </a:r>
            <a:endParaRPr lang="pt-BR" sz="2400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78" y="4413376"/>
            <a:ext cx="4482244" cy="252382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30" y="7706879"/>
            <a:ext cx="7001012" cy="393699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59" y="11816743"/>
            <a:ext cx="1159082" cy="914401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4E20-C28E-4519-AD1C-0EEC4FCE2FA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51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3E5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601200" cy="96012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3200400"/>
            <a:ext cx="9601200" cy="82203"/>
          </a:xfrm>
          <a:prstGeom prst="rect">
            <a:avLst/>
          </a:prstGeom>
          <a:solidFill>
            <a:srgbClr val="FFF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itulo_componente">
            <a:extLst>
              <a:ext uri="{FF2B5EF4-FFF2-40B4-BE49-F238E27FC236}">
                <a16:creationId xmlns=""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-379362" y="336203"/>
            <a:ext cx="3705123" cy="31547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9900" b="1" dirty="0" smtClean="0">
                <a:ln/>
                <a:solidFill>
                  <a:schemeClr val="accent4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02</a:t>
            </a:r>
            <a:endParaRPr lang="pt-BR" sz="19900" b="1" dirty="0">
              <a:ln/>
              <a:solidFill>
                <a:schemeClr val="accent4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022601" y="851729"/>
            <a:ext cx="6578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FFFF00"/>
                </a:solidFill>
                <a:latin typeface="Impact" panose="020B0806030902050204" pitchFamily="34" charset="0"/>
              </a:rPr>
              <a:t>Testes </a:t>
            </a:r>
            <a:r>
              <a:rPr lang="pt-BR" sz="6600" dirty="0" smtClean="0">
                <a:solidFill>
                  <a:srgbClr val="FFFF00"/>
                </a:solidFill>
                <a:latin typeface="Impact" panose="020B0806030902050204" pitchFamily="34" charset="0"/>
              </a:rPr>
              <a:t>de Integração</a:t>
            </a:r>
            <a:endParaRPr lang="pt-BR" sz="66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1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</TotalTime>
  <Words>1206</Words>
  <Application>Microsoft Office PowerPoint</Application>
  <PresentationFormat>Papel A3 (297x420 mm)</PresentationFormat>
  <Paragraphs>125</Paragraphs>
  <Slides>23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Impact</vt:lpstr>
      <vt:lpstr>Mongolian Baiti</vt:lpstr>
      <vt:lpstr>Showcard Gothic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Kassia</dc:creator>
  <cp:lastModifiedBy>Kassia</cp:lastModifiedBy>
  <cp:revision>30</cp:revision>
  <dcterms:created xsi:type="dcterms:W3CDTF">2024-06-05T00:48:12Z</dcterms:created>
  <dcterms:modified xsi:type="dcterms:W3CDTF">2024-06-06T00:23:08Z</dcterms:modified>
</cp:coreProperties>
</file>